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2" r:id="rId3"/>
    <p:sldId id="263" r:id="rId4"/>
    <p:sldId id="257" r:id="rId5"/>
    <p:sldId id="258" r:id="rId6"/>
    <p:sldId id="268" r:id="rId7"/>
    <p:sldId id="267" r:id="rId8"/>
    <p:sldId id="265" r:id="rId9"/>
    <p:sldId id="270" r:id="rId10"/>
    <p:sldId id="269" r:id="rId11"/>
    <p:sldId id="273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89"/>
    <a:srgbClr val="48E6CC"/>
    <a:srgbClr val="FF43E9"/>
    <a:srgbClr val="FF8F2B"/>
    <a:srgbClr val="6A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5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37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10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5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1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74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394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10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495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85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AB4A1-63A5-DE43-B05D-879AE74408D5}" type="datetimeFigureOut">
              <a:rPr lang="en-US" smtClean="0"/>
              <a:t>9/1/2021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C8C6-6101-174E-A178-9B05F5C3A5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62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ucklakeshop.square.site/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lus.smilebox.com/play?g=2ae16bd4-e57c-48f1-a582-50772b2467cc&amp;sbid=3466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onschools.net/Page/50375" TargetMode="Externa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eonschools.net/Page/3486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onschools.net/Page/34857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2143" y="3153792"/>
            <a:ext cx="38576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6"/>
                </a:solidFill>
                <a:latin typeface="Bradley Hand ITC" panose="03070402050302030203" pitchFamily="66" charset="0"/>
                <a:cs typeface="Century Gothic"/>
              </a:rPr>
              <a:t>So glad you are here for our virtual Open House!</a:t>
            </a:r>
          </a:p>
          <a:p>
            <a:pPr algn="ctr"/>
            <a:r>
              <a:rPr lang="en-US" sz="4000" b="1" dirty="0">
                <a:solidFill>
                  <a:schemeClr val="accent6"/>
                </a:solidFill>
                <a:latin typeface="Bradley Hand ITC" panose="03070402050302030203" pitchFamily="66" charset="0"/>
                <a:cs typeface="Century Gothic"/>
              </a:rPr>
              <a:t>Mrs. Darden</a:t>
            </a:r>
          </a:p>
        </p:txBody>
      </p:sp>
    </p:spTree>
    <p:extLst>
      <p:ext uri="{BB962C8B-B14F-4D97-AF65-F5344CB8AC3E}">
        <p14:creationId xmlns:p14="http://schemas.microsoft.com/office/powerpoint/2010/main" val="422767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8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113" y="473274"/>
            <a:ext cx="7394725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Buck Lake Spirit Store</a:t>
            </a:r>
          </a:p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Click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3"/>
              </a:rPr>
              <a:t>here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to buy your Bobcat Spirit Gear now! There’s also a donation option. We won’t be doing heavy fundraising this year, so if you’re interested in supporting our school, this is a great way to do it. </a:t>
            </a:r>
            <a:r>
              <a:rPr lang="en-US" sz="2800" b="1" i="1" u="sng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The store is live until tomorrow, September 3</a:t>
            </a:r>
            <a:r>
              <a:rPr lang="en-US" sz="2800" b="1" i="1" u="sng" baseline="30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rd</a:t>
            </a:r>
            <a:r>
              <a:rPr lang="en-US" sz="2800" b="1" i="1" u="sng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!</a:t>
            </a:r>
          </a:p>
          <a:p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5400" b="1" dirty="0">
              <a:solidFill>
                <a:srgbClr val="FF43E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36518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8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113" y="473274"/>
            <a:ext cx="739472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i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Buck Lake Spirit Store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endParaRPr lang="en-US" altLang="en-US" sz="24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sz="5400" b="1" dirty="0">
              <a:solidFill>
                <a:srgbClr val="FF43E9"/>
              </a:solidFill>
              <a:latin typeface="Century Gothic"/>
              <a:cs typeface="Century Gothic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0F5569-FAA6-40E7-8BB7-B87B7C138A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051" y="1163362"/>
            <a:ext cx="3651847" cy="5221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102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26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4992" y="586172"/>
            <a:ext cx="73947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sz="40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School Improvement Plan </a:t>
            </a:r>
            <a:r>
              <a:rPr lang="en-US" sz="4000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be available for viewing on the Buck Lake website in the near future.  I will let you know when it is available.  Thanks!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590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2451" y="1824129"/>
            <a:ext cx="739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2989"/>
                </a:solidFill>
                <a:latin typeface="Century Gothic"/>
                <a:cs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Classroom Tour</a:t>
            </a:r>
            <a:endParaRPr lang="en-US" sz="7200" b="1" dirty="0">
              <a:solidFill>
                <a:srgbClr val="FF298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7091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2322" y="2927225"/>
            <a:ext cx="7420708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43E9"/>
                </a:solidFill>
                <a:latin typeface="Century Gothic" panose="020B0502020202020204" pitchFamily="34" charset="0"/>
                <a:cs typeface="Century Gothic"/>
              </a:rPr>
              <a:t>Mrs. Sonja Darden</a:t>
            </a:r>
          </a:p>
          <a:p>
            <a:pPr algn="ctr"/>
            <a:r>
              <a:rPr lang="en-US" sz="2400" dirty="0">
                <a:solidFill>
                  <a:srgbClr val="FF43E9"/>
                </a:solidFill>
                <a:latin typeface="Century Gothic" panose="020B0502020202020204" pitchFamily="34" charset="0"/>
                <a:cs typeface="Century Gothic"/>
              </a:rPr>
              <a:t>This is my 28th year of teaching Kindergarten!  I taught at Perry Primary for 5 years and Fort Braden for 6 years.  This is my 17th year at BLE.</a:t>
            </a:r>
          </a:p>
          <a:p>
            <a:pPr algn="ctr"/>
            <a:r>
              <a:rPr lang="en-US" sz="2400" dirty="0">
                <a:solidFill>
                  <a:srgbClr val="FF43E9"/>
                </a:solidFill>
                <a:latin typeface="Century Gothic" panose="020B0502020202020204" pitchFamily="34" charset="0"/>
                <a:cs typeface="Century Gothic"/>
              </a:rPr>
              <a:t>I have been married to Kevin for 18 years and have 2 sons (Jacob at Lincoln and Owen at Leon) and a kitty named Livy.</a:t>
            </a:r>
          </a:p>
        </p:txBody>
      </p:sp>
    </p:spTree>
    <p:extLst>
      <p:ext uri="{BB962C8B-B14F-4D97-AF65-F5344CB8AC3E}">
        <p14:creationId xmlns:p14="http://schemas.microsoft.com/office/powerpoint/2010/main" val="222949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056462" cy="6792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0831" y="857208"/>
            <a:ext cx="7279689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>
              <a:solidFill>
                <a:srgbClr val="FF43E9"/>
              </a:solidFill>
              <a:latin typeface="Century Gothic" panose="020B0502020202020204" pitchFamily="34" charset="0"/>
            </a:endParaRPr>
          </a:p>
          <a:p>
            <a:pPr algn="ctr"/>
            <a:endParaRPr lang="en-US" sz="1000" dirty="0">
              <a:latin typeface="Century Gothic" panose="020B0502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 sent home our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Daily Schedule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in your child’s folder and it can be found by clicking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3"/>
              </a:rPr>
              <a:t>here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. Please let me know if you have questions.</a:t>
            </a:r>
          </a:p>
          <a:p>
            <a:pPr algn="ctr">
              <a:lnSpc>
                <a:spcPts val="4000"/>
              </a:lnSpc>
            </a:pPr>
            <a:endParaRPr lang="en-US" sz="3000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algn="ctr">
              <a:lnSpc>
                <a:spcPts val="4000"/>
              </a:lnSpc>
            </a:pP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Click 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hlinkClick r:id="rId4"/>
              </a:rPr>
              <a:t>here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 to view our </a:t>
            </a:r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Special Area Schedule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.  I will send home a monthly special area calendar at the beginning of each month. 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354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637" y="597455"/>
            <a:ext cx="739472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>
              <a:defRPr/>
            </a:pPr>
            <a:r>
              <a:rPr lang="en-US" altLang="en-US" sz="4800" b="1" dirty="0">
                <a:solidFill>
                  <a:schemeClr val="accent1"/>
                </a:solidFill>
                <a:latin typeface="Berlin Sans FB" panose="020E0602020502020306" pitchFamily="34" charset="0"/>
              </a:rPr>
              <a:t>Grading Policy</a:t>
            </a:r>
          </a:p>
          <a:p>
            <a:pPr lvl="2">
              <a:defRPr/>
            </a:pPr>
            <a:r>
              <a:rPr lang="en-US" altLang="en-US" sz="2400" dirty="0">
                <a:solidFill>
                  <a:schemeClr val="accent1"/>
                </a:solidFill>
                <a:latin typeface="Berlin Sans FB" panose="020E0602020502020306" pitchFamily="34" charset="0"/>
              </a:rPr>
              <a:t>Please click </a:t>
            </a:r>
            <a:r>
              <a:rPr lang="en-US" altLang="en-US" sz="2400" dirty="0">
                <a:solidFill>
                  <a:schemeClr val="accent1"/>
                </a:solidFill>
                <a:latin typeface="Berlin Sans FB" panose="020E0602020502020306" pitchFamily="34" charset="0"/>
                <a:hlinkClick r:id="rId3"/>
              </a:rPr>
              <a:t>here</a:t>
            </a:r>
            <a:r>
              <a:rPr lang="en-US" altLang="en-US" sz="2400" dirty="0">
                <a:solidFill>
                  <a:schemeClr val="accent1"/>
                </a:solidFill>
                <a:latin typeface="Berlin Sans FB" panose="020E0602020502020306" pitchFamily="34" charset="0"/>
              </a:rPr>
              <a:t> to view my grading policy. I included kid-friendly symbols that will be marked on papers. For the first nine weeks K students will only have behavior and work study grades.</a:t>
            </a:r>
          </a:p>
          <a:p>
            <a:pPr>
              <a:defRPr/>
            </a:pPr>
            <a:r>
              <a:rPr lang="en-US" altLang="en-US" sz="2000" b="1" dirty="0">
                <a:latin typeface="Berlin Sans FB" panose="020E0602020502020306" pitchFamily="34" charset="0"/>
              </a:rPr>
              <a:t>2021-2022</a:t>
            </a:r>
            <a:br>
              <a:rPr lang="en-US" altLang="en-US" sz="2000" b="1" dirty="0">
                <a:latin typeface="Berlin Sans FB" panose="020E0602020502020306" pitchFamily="34" charset="0"/>
              </a:rPr>
            </a:br>
            <a:r>
              <a:rPr lang="en-US" altLang="en-US" sz="2000" b="1" dirty="0">
                <a:latin typeface="Berlin Sans FB" panose="020E0602020502020306" pitchFamily="34" charset="0"/>
              </a:rPr>
              <a:t>Interim Progress Report Dates:		Report Card Dates:</a:t>
            </a:r>
            <a:br>
              <a:rPr lang="en-US" altLang="en-US" sz="2000" b="1" dirty="0">
                <a:latin typeface="Berlin Sans FB" panose="020E0602020502020306" pitchFamily="34" charset="0"/>
              </a:rPr>
            </a:br>
            <a:r>
              <a:rPr lang="en-US" altLang="en-US" sz="2000" dirty="0">
                <a:latin typeface="Berlin Sans FB" panose="020E0602020502020306" pitchFamily="34" charset="0"/>
              </a:rPr>
              <a:t>September 6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th </a:t>
            </a:r>
            <a:r>
              <a:rPr lang="en-US" altLang="en-US" sz="2000" dirty="0">
                <a:latin typeface="Berlin Sans FB" panose="020E0602020502020306" pitchFamily="34" charset="0"/>
              </a:rPr>
              <a:t>(none for K)				October 27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th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</a:p>
          <a:p>
            <a:pPr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November 17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th</a:t>
            </a:r>
            <a:r>
              <a:rPr lang="en-US" altLang="en-US" sz="2000" dirty="0">
                <a:latin typeface="Berlin Sans FB" panose="020E0602020502020306" pitchFamily="34" charset="0"/>
              </a:rPr>
              <a:t> 							January 12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th</a:t>
            </a:r>
            <a:r>
              <a:rPr lang="en-US" altLang="en-US" sz="2000" dirty="0">
                <a:latin typeface="Berlin Sans FB" panose="020E0602020502020306" pitchFamily="34" charset="0"/>
              </a:rPr>
              <a:t>  </a:t>
            </a:r>
          </a:p>
          <a:p>
            <a:pPr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February 9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th								</a:t>
            </a:r>
            <a:r>
              <a:rPr lang="en-US" altLang="en-US" sz="2000" dirty="0">
                <a:latin typeface="Berlin Sans FB" panose="020E0602020502020306" pitchFamily="34" charset="0"/>
              </a:rPr>
              <a:t>March 30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th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</a:p>
          <a:p>
            <a:pPr>
              <a:defRPr/>
            </a:pPr>
            <a:r>
              <a:rPr lang="en-US" altLang="en-US" sz="2000" dirty="0">
                <a:latin typeface="Berlin Sans FB" panose="020E0602020502020306" pitchFamily="34" charset="0"/>
              </a:rPr>
              <a:t>April 20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th</a:t>
            </a:r>
            <a:r>
              <a:rPr lang="en-US" altLang="en-US" sz="2000" dirty="0">
                <a:latin typeface="Berlin Sans FB" panose="020E0602020502020306" pitchFamily="34" charset="0"/>
              </a:rPr>
              <a:t> 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								</a:t>
            </a:r>
            <a:r>
              <a:rPr lang="en-US" altLang="en-US" sz="2000" dirty="0">
                <a:latin typeface="Berlin Sans FB" panose="020E0602020502020306" pitchFamily="34" charset="0"/>
              </a:rPr>
              <a:t>May 25</a:t>
            </a:r>
            <a:r>
              <a:rPr lang="en-US" altLang="en-US" sz="2000" baseline="30000" dirty="0">
                <a:latin typeface="Berlin Sans FB" panose="020E0602020502020306" pitchFamily="34" charset="0"/>
              </a:rPr>
              <a:t>th</a:t>
            </a:r>
            <a:endParaRPr lang="en-US" altLang="en-US" sz="2000" dirty="0">
              <a:latin typeface="Berlin Sans FB" panose="020E0602020502020306" pitchFamily="34" charset="0"/>
            </a:endParaRPr>
          </a:p>
          <a:p>
            <a:pPr algn="ctr"/>
            <a:endParaRPr lang="en-US" sz="5400" b="1" dirty="0">
              <a:solidFill>
                <a:schemeClr val="accent1"/>
              </a:solidFill>
              <a:latin typeface="Berlin Sans FB" panose="020E0602020502020306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9982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83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2113" y="473274"/>
            <a:ext cx="7394725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5400" b="1" i="1" dirty="0">
                <a:solidFill>
                  <a:srgbClr val="00B0F0"/>
                </a:solidFill>
                <a:latin typeface="Century Gothic" panose="020B0502020202020204" pitchFamily="34" charset="0"/>
              </a:rPr>
              <a:t>Homework</a:t>
            </a:r>
          </a:p>
          <a:p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Monthly Homework Calendar and Reading Log</a:t>
            </a:r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are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due the last school day of the month.</a:t>
            </a:r>
          </a:p>
          <a:p>
            <a:endParaRPr lang="en-US" altLang="en-US" sz="2400" b="1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Wonders Unit Reading packet </a:t>
            </a:r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is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due the date of the Unit Test. </a:t>
            </a:r>
          </a:p>
          <a:p>
            <a:endParaRPr lang="en-US" altLang="en-US" sz="2400" b="1" i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altLang="en-US" sz="2400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The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Math Packet 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should be completed by the date of the Chapter Test.  I do not need it returned to school.  </a:t>
            </a:r>
          </a:p>
          <a:p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		</a:t>
            </a:r>
          </a:p>
          <a:p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				</a:t>
            </a:r>
            <a:r>
              <a:rPr lang="en-US" alt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Note:</a:t>
            </a: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 I will send out test dates in my 				weekly newsletters.  I also usually write the test date on the homework packet.</a:t>
            </a:r>
          </a:p>
          <a:p>
            <a:endParaRPr lang="en-US" altLang="en-US" sz="24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5400" b="1" dirty="0">
              <a:solidFill>
                <a:srgbClr val="FF43E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05672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3156" y="759693"/>
            <a:ext cx="653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entury Gothic"/>
                <a:cs typeface="Century Gothic"/>
              </a:rPr>
              <a:t>Student Assessments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82" y="1602494"/>
            <a:ext cx="650631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I assessed every student on the kindergarten basic skills .  I am sending home a parent report in folders on Friday, 9/3.  This is just a baseline for you to see how your child scored.  I did assess them on all 40 K sight words.  No worries…they have until the end of the year to master these skills!  </a:t>
            </a:r>
          </a:p>
          <a:p>
            <a:endParaRPr lang="en-US" sz="1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01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3156" y="759693"/>
            <a:ext cx="6537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2"/>
                </a:solidFill>
                <a:latin typeface="Century Gothic"/>
                <a:cs typeface="Century Gothic"/>
              </a:rPr>
              <a:t>Parent Conferences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2882" y="1602494"/>
            <a:ext cx="650631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I will send a Sign-up Genius link in mid September to schedule our virtual parent-teacher conference.  If you have questions or concerns prior to our meeting just send me an e-mail or call me.  I am available to help if needed! </a:t>
            </a:r>
          </a:p>
          <a:p>
            <a:endParaRPr lang="en-US" sz="10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18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531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Berlin Sans FB</vt:lpstr>
      <vt:lpstr>Bradley Hand ITC</vt:lpstr>
      <vt:lpstr>Calibri</vt:lpstr>
      <vt:lpstr>Cavolini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Morghan Daniel</dc:creator>
  <cp:lastModifiedBy>Darden, Sonja</cp:lastModifiedBy>
  <cp:revision>72</cp:revision>
  <dcterms:created xsi:type="dcterms:W3CDTF">2017-09-06T22:27:05Z</dcterms:created>
  <dcterms:modified xsi:type="dcterms:W3CDTF">2021-09-01T12:29:51Z</dcterms:modified>
</cp:coreProperties>
</file>